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4" r:id="rId1"/>
  </p:sldMasterIdLst>
  <p:notesMasterIdLst>
    <p:notesMasterId r:id="rId24"/>
  </p:notesMasterIdLst>
  <p:sldIdLst>
    <p:sldId id="693" r:id="rId2"/>
    <p:sldId id="269" r:id="rId3"/>
    <p:sldId id="308" r:id="rId4"/>
    <p:sldId id="644" r:id="rId5"/>
    <p:sldId id="645" r:id="rId6"/>
    <p:sldId id="647" r:id="rId7"/>
    <p:sldId id="649" r:id="rId8"/>
    <p:sldId id="650" r:id="rId9"/>
    <p:sldId id="651" r:id="rId10"/>
    <p:sldId id="652" r:id="rId11"/>
    <p:sldId id="653" r:id="rId12"/>
    <p:sldId id="654" r:id="rId13"/>
    <p:sldId id="656" r:id="rId14"/>
    <p:sldId id="657" r:id="rId15"/>
    <p:sldId id="658" r:id="rId16"/>
    <p:sldId id="659" r:id="rId17"/>
    <p:sldId id="660" r:id="rId18"/>
    <p:sldId id="661" r:id="rId19"/>
    <p:sldId id="662" r:id="rId20"/>
    <p:sldId id="664" r:id="rId21"/>
    <p:sldId id="663" r:id="rId22"/>
    <p:sldId id="655" r:id="rId23"/>
  </p:sldIdLst>
  <p:sldSz cx="9144000" cy="5143500" type="screen16x9"/>
  <p:notesSz cx="6858000" cy="9144000"/>
  <p:embeddedFontLst>
    <p:embeddedFont>
      <p:font typeface="Calibri" pitchFamily="34" charset="0"/>
      <p:regular r:id="rId25"/>
      <p:bold r:id="rId26"/>
      <p:italic r:id="rId27"/>
      <p:boldItalic r:id="rId28"/>
    </p:embeddedFont>
    <p:embeddedFont>
      <p:font typeface="Georgia" pitchFamily="18" charset="0"/>
      <p:regular r:id="rId29"/>
      <p:bold r:id="rId30"/>
      <p:italic r:id="rId31"/>
      <p:boldItalic r:id="rId32"/>
    </p:embeddedFont>
    <p:embeddedFont>
      <p:font typeface="Calibri Light" pitchFamily="34" charset="0"/>
      <p:regular r:id="rId33"/>
      <p:italic r:id="rId34"/>
    </p:embeddedFont>
    <p:embeddedFont>
      <p:font typeface="Raleway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5A2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77" autoAdjust="0"/>
    <p:restoredTop sz="94660"/>
  </p:normalViewPr>
  <p:slideViewPr>
    <p:cSldViewPr snapToGrid="0">
      <p:cViewPr>
        <p:scale>
          <a:sx n="125" d="100"/>
          <a:sy n="125" d="100"/>
        </p:scale>
        <p:origin x="-82" y="-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149223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6885479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5239742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9932119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  <a:latin typeface="Georgia" panose="02040502050405020303" pitchFamily="18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Georgia" panose="02040502050405020303" pitchFamily="18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869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Georgia" panose="02040502050405020303" pitchFamily="18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2000">
                <a:latin typeface="Georgia" panose="02040502050405020303" pitchFamily="18" charset="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800">
                <a:solidFill>
                  <a:schemeClr val="bg2"/>
                </a:solidFill>
                <a:latin typeface="Georgia" panose="02040502050405020303" pitchFamily="18" charset="0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 lang="en-US" dirty="0" smtClean="0"/>
          </a:p>
          <a:p>
            <a:pPr lvl="1"/>
            <a:endParaRPr dirty="0"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7080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6117831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806286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1377136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1173262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51141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351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019289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2917725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44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</p:sldLayoutIdLst>
  <p:hf hd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experiments.withgoogle.com/mystery-animal" TargetMode="Externa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Raleway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Raleway"/>
              </a:rPr>
            </a:br>
            <a:r>
              <a:rPr lang="en-US" dirty="0" smtClean="0">
                <a:solidFill>
                  <a:schemeClr val="bg1"/>
                </a:solidFill>
                <a:latin typeface="Raleway"/>
              </a:rPr>
              <a:t>Natural Language Processing </a:t>
            </a:r>
            <a:r>
              <a:rPr lang="en-US" dirty="0" smtClean="0">
                <a:solidFill>
                  <a:srgbClr val="EC5A20"/>
                </a:solidFill>
                <a:latin typeface="Raleway"/>
              </a:rPr>
              <a:t>Converting a Text to a Vector</a:t>
            </a:r>
            <a:endParaRPr lang="en-IN" dirty="0">
              <a:solidFill>
                <a:srgbClr val="EC5A20"/>
              </a:solidFill>
              <a:latin typeface="Raleway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</a:t>
            </a:fld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026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242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Where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10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047875"/>
            <a:ext cx="8686800" cy="1047750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352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Why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11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600200"/>
            <a:ext cx="8620125" cy="1943100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217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Template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12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62" y="1828800"/>
            <a:ext cx="8677275" cy="1485900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86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Aim: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We aim to develop a Chatbot which will interact with the people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It will extract the information from the answers and help </a:t>
            </a:r>
            <a:r>
              <a:rPr lang="en-US" i="1" dirty="0" err="1">
                <a:solidFill>
                  <a:schemeClr val="bg1"/>
                </a:solidFill>
              </a:rPr>
              <a:t>help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smtClean="0">
                <a:solidFill>
                  <a:schemeClr val="bg1"/>
                </a:solidFill>
              </a:rPr>
              <a:t>them to </a:t>
            </a:r>
            <a:r>
              <a:rPr lang="en-US" i="1" dirty="0">
                <a:solidFill>
                  <a:schemeClr val="bg1"/>
                </a:solidFill>
              </a:rPr>
              <a:t>vent out their feelings and take them through primitive CBT</a:t>
            </a:r>
            <a:r>
              <a:rPr lang="en-US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13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67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Data acquisition 	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To comprehend the sentiments of people, we should prepare the relevant dataset.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Need to collect conversation based dataset.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Machine should be able to comprehend and interpret the meanings from these words.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Data can be collected by :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Surveys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Observations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Internet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Interviews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14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649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Data Exploration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Once the textual data has been collected, it needs to </a:t>
            </a:r>
            <a:r>
              <a:rPr lang="en-US" dirty="0" smtClean="0">
                <a:solidFill>
                  <a:schemeClr val="bg1"/>
                </a:solidFill>
              </a:rPr>
              <a:t>be processed </a:t>
            </a:r>
            <a:r>
              <a:rPr lang="en-US" dirty="0">
                <a:solidFill>
                  <a:schemeClr val="bg1"/>
                </a:solidFill>
              </a:rPr>
              <a:t>and cleaned so that an </a:t>
            </a:r>
            <a:r>
              <a:rPr lang="en-US" dirty="0" smtClean="0">
                <a:solidFill>
                  <a:schemeClr val="bg1"/>
                </a:solidFill>
              </a:rPr>
              <a:t>easier version </a:t>
            </a:r>
            <a:r>
              <a:rPr lang="en-US" dirty="0">
                <a:solidFill>
                  <a:schemeClr val="bg1"/>
                </a:solidFill>
              </a:rPr>
              <a:t>can be sent to the machine.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Thus</a:t>
            </a:r>
            <a:r>
              <a:rPr lang="en-US" dirty="0">
                <a:solidFill>
                  <a:schemeClr val="bg1"/>
                </a:solidFill>
              </a:rPr>
              <a:t>, the text is </a:t>
            </a:r>
            <a:r>
              <a:rPr lang="en-US" dirty="0" err="1">
                <a:solidFill>
                  <a:schemeClr val="bg1"/>
                </a:solidFill>
              </a:rPr>
              <a:t>normalised</a:t>
            </a:r>
            <a:r>
              <a:rPr lang="en-US" dirty="0">
                <a:solidFill>
                  <a:schemeClr val="bg1"/>
                </a:solidFill>
              </a:rPr>
              <a:t> through various steps and </a:t>
            </a:r>
            <a:r>
              <a:rPr lang="en-US" dirty="0" smtClean="0">
                <a:solidFill>
                  <a:schemeClr val="bg1"/>
                </a:solidFill>
              </a:rPr>
              <a:t>is lowered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to </a:t>
            </a:r>
            <a:r>
              <a:rPr lang="en-US" dirty="0">
                <a:solidFill>
                  <a:schemeClr val="bg1"/>
                </a:solidFill>
              </a:rPr>
              <a:t>minimum vocabulary since the machine does not require grammatically correct statements but </a:t>
            </a:r>
            <a:r>
              <a:rPr lang="en-US" dirty="0" smtClean="0">
                <a:solidFill>
                  <a:schemeClr val="bg1"/>
                </a:solidFill>
              </a:rPr>
              <a:t>the essence </a:t>
            </a:r>
            <a:r>
              <a:rPr lang="en-US" dirty="0">
                <a:solidFill>
                  <a:schemeClr val="bg1"/>
                </a:solidFill>
              </a:rPr>
              <a:t>of it.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These steps are also called pre-processing steps. 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15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6398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Modeling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Once the text has been </a:t>
            </a:r>
            <a:r>
              <a:rPr lang="en-US" dirty="0" err="1">
                <a:solidFill>
                  <a:schemeClr val="bg1"/>
                </a:solidFill>
              </a:rPr>
              <a:t>normalised</a:t>
            </a:r>
            <a:r>
              <a:rPr lang="en-US" dirty="0">
                <a:solidFill>
                  <a:schemeClr val="bg1"/>
                </a:solidFill>
              </a:rPr>
              <a:t>, it is then fed to an NLP based AI model.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Note </a:t>
            </a:r>
            <a:r>
              <a:rPr lang="en-US" dirty="0">
                <a:solidFill>
                  <a:schemeClr val="bg1"/>
                </a:solidFill>
              </a:rPr>
              <a:t>that in NLP, </a:t>
            </a:r>
            <a:r>
              <a:rPr lang="en-US" dirty="0" smtClean="0">
                <a:solidFill>
                  <a:schemeClr val="bg1"/>
                </a:solidFill>
              </a:rPr>
              <a:t>modelling requires </a:t>
            </a:r>
            <a:r>
              <a:rPr lang="en-US" dirty="0">
                <a:solidFill>
                  <a:schemeClr val="bg1"/>
                </a:solidFill>
              </a:rPr>
              <a:t>data pre-processing only after which the data is fed to the machine.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Depending </a:t>
            </a:r>
            <a:r>
              <a:rPr lang="en-US" dirty="0">
                <a:solidFill>
                  <a:schemeClr val="bg1"/>
                </a:solidFill>
              </a:rPr>
              <a:t>upon the </a:t>
            </a:r>
            <a:r>
              <a:rPr lang="en-US" dirty="0" smtClean="0">
                <a:solidFill>
                  <a:schemeClr val="bg1"/>
                </a:solidFill>
              </a:rPr>
              <a:t>type of </a:t>
            </a:r>
            <a:r>
              <a:rPr lang="en-US" dirty="0" err="1">
                <a:solidFill>
                  <a:schemeClr val="bg1"/>
                </a:solidFill>
              </a:rPr>
              <a:t>chatbot</a:t>
            </a:r>
            <a:r>
              <a:rPr lang="en-US" dirty="0">
                <a:solidFill>
                  <a:schemeClr val="bg1"/>
                </a:solidFill>
              </a:rPr>
              <a:t> we try to make, there are a lot of AI models available which help us build the foundation of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our project. 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16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636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Evaluation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model trained is then evaluated and the accuracy for the same is generated on the basis of </a:t>
            </a:r>
            <a:r>
              <a:rPr lang="en-US" dirty="0" smtClean="0">
                <a:solidFill>
                  <a:schemeClr val="bg1"/>
                </a:solidFill>
              </a:rPr>
              <a:t>the relevance </a:t>
            </a:r>
            <a:r>
              <a:rPr lang="en-US" dirty="0">
                <a:solidFill>
                  <a:schemeClr val="bg1"/>
                </a:solidFill>
              </a:rPr>
              <a:t>of the answers which the machine gives to the user’s responses.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To </a:t>
            </a:r>
            <a:r>
              <a:rPr lang="en-US" dirty="0">
                <a:solidFill>
                  <a:schemeClr val="bg1"/>
                </a:solidFill>
              </a:rPr>
              <a:t>understand </a:t>
            </a:r>
            <a:r>
              <a:rPr lang="en-US" dirty="0" smtClean="0">
                <a:solidFill>
                  <a:schemeClr val="bg1"/>
                </a:solidFill>
              </a:rPr>
              <a:t>the efficiency </a:t>
            </a:r>
            <a:r>
              <a:rPr lang="en-US" dirty="0">
                <a:solidFill>
                  <a:schemeClr val="bg1"/>
                </a:solidFill>
              </a:rPr>
              <a:t>of the model, the suggested answers by the </a:t>
            </a:r>
            <a:r>
              <a:rPr lang="en-US" dirty="0" err="1">
                <a:solidFill>
                  <a:schemeClr val="bg1"/>
                </a:solidFill>
              </a:rPr>
              <a:t>chatbot</a:t>
            </a:r>
            <a:r>
              <a:rPr lang="en-US" dirty="0">
                <a:solidFill>
                  <a:schemeClr val="bg1"/>
                </a:solidFill>
              </a:rPr>
              <a:t> are compared to the actual answers 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17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034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Model Fit: underfitting and overfitting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337593"/>
            <a:ext cx="7505700" cy="261473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Your model is </a:t>
            </a:r>
            <a:r>
              <a:rPr lang="en-US" i="1" dirty="0">
                <a:solidFill>
                  <a:schemeClr val="bg1"/>
                </a:solidFill>
              </a:rPr>
              <a:t>underfitting</a:t>
            </a:r>
            <a:r>
              <a:rPr lang="en-US" dirty="0">
                <a:solidFill>
                  <a:schemeClr val="bg1"/>
                </a:solidFill>
              </a:rPr>
              <a:t> the training data when the model performs poorly on the training data.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This </a:t>
            </a:r>
            <a:r>
              <a:rPr lang="en-US" dirty="0">
                <a:solidFill>
                  <a:schemeClr val="bg1"/>
                </a:solidFill>
              </a:rPr>
              <a:t>is because the model is unable to capture the relationship between the input examples (often called X) and the target values (often called Y). 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Your </a:t>
            </a:r>
            <a:r>
              <a:rPr lang="en-US" dirty="0">
                <a:solidFill>
                  <a:schemeClr val="bg1"/>
                </a:solidFill>
              </a:rPr>
              <a:t>model is </a:t>
            </a:r>
            <a:r>
              <a:rPr lang="en-US" i="1" dirty="0">
                <a:solidFill>
                  <a:schemeClr val="bg1"/>
                </a:solidFill>
              </a:rPr>
              <a:t>overfitting</a:t>
            </a:r>
            <a:r>
              <a:rPr lang="en-US" dirty="0">
                <a:solidFill>
                  <a:schemeClr val="bg1"/>
                </a:solidFill>
              </a:rPr>
              <a:t> your training data when you see that the model performs well on the training data but does not perform well on the evaluation data.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This </a:t>
            </a:r>
            <a:r>
              <a:rPr lang="en-US" dirty="0">
                <a:solidFill>
                  <a:schemeClr val="bg1"/>
                </a:solidFill>
              </a:rPr>
              <a:t>is because the model is memorizing the data it has seen and is unable to generalize to unseen examples.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18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1026" name="Picture 2" descr="https://docs.aws.amazon.com/machine-learning/latest/dg/images/mlconcepts_image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2560" y="3718056"/>
            <a:ext cx="5314759" cy="1605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181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Analogy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Let’s say three students have prepared for a mathematics examination.</a:t>
            </a:r>
          </a:p>
          <a:p>
            <a:r>
              <a:rPr lang="en-US" dirty="0">
                <a:solidFill>
                  <a:schemeClr val="bg1"/>
                </a:solidFill>
              </a:rPr>
              <a:t>The first student has only studied </a:t>
            </a:r>
            <a:r>
              <a:rPr lang="en-US" b="1" dirty="0">
                <a:solidFill>
                  <a:schemeClr val="bg1"/>
                </a:solidFill>
              </a:rPr>
              <a:t>Addition mathematic </a:t>
            </a:r>
            <a:r>
              <a:rPr lang="en-US" dirty="0">
                <a:solidFill>
                  <a:schemeClr val="bg1"/>
                </a:solidFill>
              </a:rPr>
              <a:t>operations and skipped other mathematics operations such as Subtraction, Division, Multiplication etc.</a:t>
            </a:r>
          </a:p>
          <a:p>
            <a:r>
              <a:rPr lang="en-US" dirty="0">
                <a:solidFill>
                  <a:schemeClr val="bg1"/>
                </a:solidFill>
              </a:rPr>
              <a:t>The second student has a particularly good memory. Thus, second student has memorized </a:t>
            </a:r>
            <a:r>
              <a:rPr lang="en-US" b="1" dirty="0">
                <a:solidFill>
                  <a:schemeClr val="bg1"/>
                </a:solidFill>
              </a:rPr>
              <a:t>all the problems presented in the textbook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</a:rPr>
              <a:t>And the third student has studied </a:t>
            </a:r>
            <a:r>
              <a:rPr lang="en-US" b="1" dirty="0">
                <a:solidFill>
                  <a:schemeClr val="bg1"/>
                </a:solidFill>
              </a:rPr>
              <a:t>all mathematical operations </a:t>
            </a:r>
            <a:r>
              <a:rPr lang="en-US" dirty="0">
                <a:solidFill>
                  <a:schemeClr val="bg1"/>
                </a:solidFill>
              </a:rPr>
              <a:t>and is well prepared for the exam.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19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163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57197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Natural Language Processing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709530"/>
            <a:ext cx="7505700" cy="272919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Introduction to NLP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Applications of NLP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Revisit AI project cycle 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ChatBots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Basic Concepts of NLP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2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606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20</a:t>
            </a:fld>
            <a:endParaRPr lang="en-GB"/>
          </a:p>
        </p:txBody>
      </p:sp>
      <p:pic>
        <p:nvPicPr>
          <p:cNvPr id="2050" name="Picture 2" descr="https://datascience.foundation/img/pdf_images/underfitting_and_overfitting_in_machine_learning_test_dataset_then_it_is_a_underfit_mode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626" y="585420"/>
            <a:ext cx="7920000" cy="3235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0905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Machine Learning algorithms have similar behavior to our three students, sometimes the model generated by the algorithm are similar to the first student. They learn from only from a small part of the training dataset, in such cases the model is </a:t>
            </a:r>
            <a:r>
              <a:rPr lang="en-US" b="1" dirty="0">
                <a:solidFill>
                  <a:schemeClr val="bg1"/>
                </a:solidFill>
              </a:rPr>
              <a:t>Underfitting.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Sometimes the model will memorize the entire training dataset, like the second student. They perform very well on known instances, but </a:t>
            </a:r>
            <a:r>
              <a:rPr lang="en-US" dirty="0" err="1">
                <a:solidFill>
                  <a:schemeClr val="bg1"/>
                </a:solidFill>
              </a:rPr>
              <a:t>faulter</a:t>
            </a:r>
            <a:r>
              <a:rPr lang="en-US" dirty="0">
                <a:solidFill>
                  <a:schemeClr val="bg1"/>
                </a:solidFill>
              </a:rPr>
              <a:t> badly on unseen data or unknown instances. In such cases the model is said to be </a:t>
            </a:r>
            <a:r>
              <a:rPr lang="en-US" b="1" dirty="0">
                <a:solidFill>
                  <a:schemeClr val="bg1"/>
                </a:solidFill>
              </a:rPr>
              <a:t>Overfitting.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And when model does well in both the training dataset and on the unseen data or unknown instances like student three, it is a good fit.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21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8278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Try it yourself.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Prepare a similar template to design a system which can translate English to Hindi to help people understand English in a better way.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22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761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73620" y="1746100"/>
            <a:ext cx="5792564" cy="16461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Introduction to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Natural Language Processing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3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974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Natural Language Processing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Natural Language Processing, or NLP, is the sub-field of AI that is focused on enabling computers </a:t>
            </a:r>
            <a:r>
              <a:rPr lang="en-US" dirty="0" smtClean="0">
                <a:solidFill>
                  <a:schemeClr val="bg1"/>
                </a:solidFill>
              </a:rPr>
              <a:t>to understand </a:t>
            </a:r>
            <a:r>
              <a:rPr lang="en-US" dirty="0">
                <a:solidFill>
                  <a:schemeClr val="bg1"/>
                </a:solidFill>
              </a:rPr>
              <a:t>and process human languages. 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It </a:t>
            </a:r>
            <a:r>
              <a:rPr lang="en-US" dirty="0">
                <a:solidFill>
                  <a:schemeClr val="bg1"/>
                </a:solidFill>
              </a:rPr>
              <a:t>is a subfield of Linguistics, Computer </a:t>
            </a:r>
            <a:r>
              <a:rPr lang="en-US" dirty="0" smtClean="0">
                <a:solidFill>
                  <a:schemeClr val="bg1"/>
                </a:solidFill>
              </a:rPr>
              <a:t>Science, Information </a:t>
            </a:r>
            <a:r>
              <a:rPr lang="en-US" dirty="0">
                <a:solidFill>
                  <a:schemeClr val="bg1"/>
                </a:solidFill>
              </a:rPr>
              <a:t>Engineering, and Artificial Intelligence concerned with the interactions </a:t>
            </a:r>
            <a:r>
              <a:rPr lang="en-US" dirty="0" smtClean="0">
                <a:solidFill>
                  <a:schemeClr val="bg1"/>
                </a:solidFill>
              </a:rPr>
              <a:t>between computers </a:t>
            </a:r>
            <a:r>
              <a:rPr lang="en-US" dirty="0">
                <a:solidFill>
                  <a:schemeClr val="bg1"/>
                </a:solidFill>
              </a:rPr>
              <a:t>and human (natural) languages, in particular how to program computers to process </a:t>
            </a:r>
            <a:r>
              <a:rPr lang="en-US" dirty="0" smtClean="0">
                <a:solidFill>
                  <a:schemeClr val="bg1"/>
                </a:solidFill>
              </a:rPr>
              <a:t>and </a:t>
            </a:r>
            <a:r>
              <a:rPr lang="en-US" dirty="0" err="1" smtClean="0">
                <a:solidFill>
                  <a:schemeClr val="bg1"/>
                </a:solidFill>
              </a:rPr>
              <a:t>analyse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large amounts of natural language data. 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4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62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NLP game (Mystery Animal)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hlinkClick r:id="rId2"/>
              </a:rPr>
              <a:t>https://</a:t>
            </a:r>
            <a:r>
              <a:rPr lang="en-IN" dirty="0" smtClean="0">
                <a:solidFill>
                  <a:schemeClr val="bg1"/>
                </a:solidFill>
                <a:hlinkClick r:id="rId2"/>
              </a:rPr>
              <a:t>experiments.withgoogle.com/mystery-animal</a:t>
            </a:r>
            <a:r>
              <a:rPr lang="en-IN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Launch the experiment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Allow mic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And start asking.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5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91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Applications of NLP 	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Text summarization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Sentiment Analysis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Language Translation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Text classification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Virtual assistants 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Chatbots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Social media monitoring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6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7504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CBT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0"/>
            <a:ext cx="7505700" cy="3365407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CBT includes understanding </a:t>
            </a:r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err="1">
                <a:solidFill>
                  <a:schemeClr val="bg1"/>
                </a:solidFill>
              </a:rPr>
              <a:t>behaviour</a:t>
            </a:r>
            <a:r>
              <a:rPr lang="en-US" dirty="0">
                <a:solidFill>
                  <a:schemeClr val="bg1"/>
                </a:solidFill>
              </a:rPr>
              <a:t> and mindset of a person in their normal life.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With </a:t>
            </a:r>
            <a:r>
              <a:rPr lang="en-US" dirty="0">
                <a:solidFill>
                  <a:schemeClr val="bg1"/>
                </a:solidFill>
              </a:rPr>
              <a:t>the help of </a:t>
            </a:r>
            <a:r>
              <a:rPr lang="en-US" dirty="0" smtClean="0">
                <a:solidFill>
                  <a:schemeClr val="bg1"/>
                </a:solidFill>
              </a:rPr>
              <a:t>CBT, therapists </a:t>
            </a:r>
            <a:r>
              <a:rPr lang="en-US" dirty="0">
                <a:solidFill>
                  <a:schemeClr val="bg1"/>
                </a:solidFill>
              </a:rPr>
              <a:t>help people overcome their stress and live a happy life 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</a:t>
            </a:r>
            <a:r>
              <a:rPr lang="en-US" dirty="0" smtClean="0">
                <a:solidFill>
                  <a:schemeClr val="bg1"/>
                </a:solidFill>
              </a:rPr>
              <a:t>t has been </a:t>
            </a:r>
            <a:r>
              <a:rPr lang="en-US" dirty="0">
                <a:solidFill>
                  <a:schemeClr val="bg1"/>
                </a:solidFill>
              </a:rPr>
              <a:t>observed that people do not wish to seek the help of a psychiatrist willingly.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They </a:t>
            </a:r>
            <a:r>
              <a:rPr lang="en-US" dirty="0">
                <a:solidFill>
                  <a:schemeClr val="bg1"/>
                </a:solidFill>
              </a:rPr>
              <a:t>try to </a:t>
            </a:r>
            <a:r>
              <a:rPr lang="en-US" dirty="0" smtClean="0">
                <a:solidFill>
                  <a:schemeClr val="bg1"/>
                </a:solidFill>
              </a:rPr>
              <a:t>avoid such </a:t>
            </a:r>
            <a:r>
              <a:rPr lang="en-US" dirty="0">
                <a:solidFill>
                  <a:schemeClr val="bg1"/>
                </a:solidFill>
              </a:rPr>
              <a:t>interactions as much as possible.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Thus</a:t>
            </a:r>
            <a:r>
              <a:rPr lang="en-US" dirty="0">
                <a:solidFill>
                  <a:schemeClr val="bg1"/>
                </a:solidFill>
              </a:rPr>
              <a:t>, there is a need to bridge the gap between a person </a:t>
            </a:r>
            <a:r>
              <a:rPr lang="en-US" dirty="0" smtClean="0">
                <a:solidFill>
                  <a:schemeClr val="bg1"/>
                </a:solidFill>
              </a:rPr>
              <a:t>who needs </a:t>
            </a:r>
            <a:r>
              <a:rPr lang="en-US" dirty="0">
                <a:solidFill>
                  <a:schemeClr val="bg1"/>
                </a:solidFill>
              </a:rPr>
              <a:t>help and </a:t>
            </a:r>
            <a:r>
              <a:rPr lang="en-US" dirty="0" smtClean="0">
                <a:solidFill>
                  <a:schemeClr val="bg1"/>
                </a:solidFill>
              </a:rPr>
              <a:t>the psychiatrist</a:t>
            </a:r>
            <a:r>
              <a:rPr lang="en-US" dirty="0">
                <a:solidFill>
                  <a:schemeClr val="bg1"/>
                </a:solidFill>
              </a:rPr>
              <a:t>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Let </a:t>
            </a:r>
            <a:r>
              <a:rPr lang="en-US" dirty="0">
                <a:solidFill>
                  <a:schemeClr val="bg1"/>
                </a:solidFill>
              </a:rPr>
              <a:t>us look at various factors around this problem through the </a:t>
            </a:r>
            <a:r>
              <a:rPr lang="en-US" dirty="0" smtClean="0">
                <a:solidFill>
                  <a:schemeClr val="bg1"/>
                </a:solidFill>
              </a:rPr>
              <a:t>4Ws problem </a:t>
            </a:r>
            <a:r>
              <a:rPr lang="en-US" dirty="0">
                <a:solidFill>
                  <a:schemeClr val="bg1"/>
                </a:solidFill>
              </a:rPr>
              <a:t>canvas.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7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188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Who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8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76" y="1675841"/>
            <a:ext cx="8515949" cy="1558566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186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0" y="845600"/>
            <a:ext cx="7505700" cy="63557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What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150" y="1571861"/>
            <a:ext cx="7505700" cy="2866864"/>
          </a:xfrm>
        </p:spPr>
        <p:txBody>
          <a:bodyPr/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>
                <a:solidFill>
                  <a:schemeClr val="bg1"/>
                </a:solidFill>
              </a:rPr>
              <a:t>9</a:t>
            </a:fld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62" y="1585912"/>
            <a:ext cx="8677275" cy="1971675"/>
          </a:xfrm>
          <a:prstGeom prst="rect">
            <a:avLst/>
          </a:prstGeom>
        </p:spPr>
      </p:pic>
      <p:pic>
        <p:nvPicPr>
          <p:cNvPr id="8" name="Picture 2" descr="https://lh6.googleusercontent.com/BQezAg-pXjEoFT2qiiVCri8QP4i7ZLnNld3h2q4XFfDVt24sZivZdwFbLgvio-m-dgmWf5m2RFUljoIoSN3tB0KqHSWNdvp1xlGGrKd8xhUjeZ7fd3Y0q7-KfMvMlSH7vTdJrEhvxZAK7tS8W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3" y="117711"/>
            <a:ext cx="1080000" cy="26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0452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3447</TotalTime>
  <Words>678</Words>
  <Application>Microsoft Office PowerPoint</Application>
  <PresentationFormat>On-screen Show (16:9)</PresentationFormat>
  <Paragraphs>99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Georgia</vt:lpstr>
      <vt:lpstr>Calibri Light</vt:lpstr>
      <vt:lpstr>Raleway</vt:lpstr>
      <vt:lpstr>Retrospect</vt:lpstr>
      <vt:lpstr> Natural Language Processing Converting a Text to a Vector</vt:lpstr>
      <vt:lpstr>Natural Language Processing</vt:lpstr>
      <vt:lpstr>Introduction to  Natural Language Processing</vt:lpstr>
      <vt:lpstr>Natural Language Processing</vt:lpstr>
      <vt:lpstr>NLP game (Mystery Animal)</vt:lpstr>
      <vt:lpstr>Applications of NLP  </vt:lpstr>
      <vt:lpstr>CBT</vt:lpstr>
      <vt:lpstr>Who </vt:lpstr>
      <vt:lpstr>What</vt:lpstr>
      <vt:lpstr>Where</vt:lpstr>
      <vt:lpstr>Why </vt:lpstr>
      <vt:lpstr>Template </vt:lpstr>
      <vt:lpstr>Aim: </vt:lpstr>
      <vt:lpstr>Data acquisition  </vt:lpstr>
      <vt:lpstr>Data Exploration</vt:lpstr>
      <vt:lpstr>Modeling </vt:lpstr>
      <vt:lpstr>Evaluation </vt:lpstr>
      <vt:lpstr>Model Fit: underfitting and overfitting</vt:lpstr>
      <vt:lpstr>Analogy </vt:lpstr>
      <vt:lpstr>PowerPoint Presentation</vt:lpstr>
      <vt:lpstr>PowerPoint Presentation</vt:lpstr>
      <vt:lpstr>Try it yourself.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  For CBSE Teachers</dc:title>
  <dc:creator>Sandeep Saini</dc:creator>
  <cp:lastModifiedBy>Windows User</cp:lastModifiedBy>
  <cp:revision>222</cp:revision>
  <dcterms:modified xsi:type="dcterms:W3CDTF">2022-05-26T13:33:16Z</dcterms:modified>
</cp:coreProperties>
</file>